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anum Myeongjo Bold" charset="1" panose="02020603020101020101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800000000000000"/>
      <p:regular r:id="rId12"/>
    </p:embeddedFont>
    <p:embeddedFont>
      <p:font typeface="Montserrat Italics" charset="1" panose="00000500000000000000"/>
      <p:regular r:id="rId13"/>
    </p:embeddedFont>
    <p:embeddedFont>
      <p:font typeface="Montserrat Bold Italics" charset="1" panose="00000800000000000000"/>
      <p:regular r:id="rId14"/>
    </p:embeddedFont>
    <p:embeddedFont>
      <p:font typeface="Montserrat Thin" charset="1" panose="00000300000000000000"/>
      <p:regular r:id="rId15"/>
    </p:embeddedFont>
    <p:embeddedFont>
      <p:font typeface="Montserrat Thin Italics" charset="1" panose="00000300000000000000"/>
      <p:regular r:id="rId16"/>
    </p:embeddedFont>
    <p:embeddedFont>
      <p:font typeface="Montserrat Extra-Light" charset="1" panose="00000300000000000000"/>
      <p:regular r:id="rId17"/>
    </p:embeddedFont>
    <p:embeddedFont>
      <p:font typeface="Montserrat Extra-Light Italics" charset="1" panose="00000300000000000000"/>
      <p:regular r:id="rId18"/>
    </p:embeddedFont>
    <p:embeddedFont>
      <p:font typeface="Montserrat Light" charset="1" panose="00000400000000000000"/>
      <p:regular r:id="rId19"/>
    </p:embeddedFont>
    <p:embeddedFont>
      <p:font typeface="Montserrat Light Italics" charset="1" panose="000004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Medium Italics" charset="1" panose="000006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Montserrat Semi-Bold Italics" charset="1" panose="00000700000000000000"/>
      <p:regular r:id="rId24"/>
    </p:embeddedFont>
    <p:embeddedFont>
      <p:font typeface="Montserrat Ultra-Bold" charset="1" panose="00000900000000000000"/>
      <p:regular r:id="rId25"/>
    </p:embeddedFont>
    <p:embeddedFont>
      <p:font typeface="Montserrat Ultra-Bold Italics" charset="1" panose="00000900000000000000"/>
      <p:regular r:id="rId26"/>
    </p:embeddedFont>
    <p:embeddedFont>
      <p:font typeface="Montserrat Heavy" charset="1" panose="00000A00000000000000"/>
      <p:regular r:id="rId27"/>
    </p:embeddedFont>
    <p:embeddedFont>
      <p:font typeface="Montserrat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https://www.kaggle.com/datasets/hammadjavaid/100-most-expensive-footballers-of-all-time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39313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7020778">
            <a:off x="-6004902" y="172165"/>
            <a:ext cx="16230600" cy="11334214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7020778">
            <a:off x="-7584957" y="369827"/>
            <a:ext cx="16230600" cy="11062363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AutoShape 5" id="5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-656198" y="5465694"/>
            <a:ext cx="10694723" cy="318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0"/>
              </a:lnSpc>
            </a:pPr>
            <a:r>
              <a:rPr lang="en-US" sz="6500" spc="130">
                <a:solidFill>
                  <a:srgbClr val="FFFFFF"/>
                </a:solidFill>
                <a:latin typeface="Montserrat"/>
              </a:rPr>
              <a:t>TOP 100</a:t>
            </a:r>
          </a:p>
          <a:p>
            <a:pPr algn="ctr">
              <a:lnSpc>
                <a:spcPts val="8450"/>
              </a:lnSpc>
            </a:pPr>
            <a:r>
              <a:rPr lang="en-US" sz="6500" spc="130">
                <a:solidFill>
                  <a:srgbClr val="FFFFFF"/>
                </a:solidFill>
                <a:latin typeface="Montserrat"/>
              </a:rPr>
              <a:t>EXPENCIVE</a:t>
            </a:r>
          </a:p>
          <a:p>
            <a:pPr algn="ctr">
              <a:lnSpc>
                <a:spcPts val="8450"/>
              </a:lnSpc>
              <a:spcBef>
                <a:spcPct val="0"/>
              </a:spcBef>
            </a:pPr>
            <a:r>
              <a:rPr lang="en-US" sz="6500" spc="130">
                <a:solidFill>
                  <a:srgbClr val="FFFFFF"/>
                </a:solidFill>
                <a:latin typeface="Montserrat"/>
              </a:rPr>
              <a:t>FOOTBALL PLAYER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658123" y="4141938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23015" y="3584071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8" y="0"/>
                </a:lnTo>
                <a:lnTo>
                  <a:pt x="3118858" y="3118858"/>
                </a:lnTo>
                <a:lnTo>
                  <a:pt x="0" y="3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19857" y="1028700"/>
            <a:ext cx="12651079" cy="783987"/>
          </a:xfrm>
          <a:custGeom>
            <a:avLst/>
            <a:gdLst/>
            <a:ahLst/>
            <a:cxnLst/>
            <a:rect r="r" b="b" t="t" l="l"/>
            <a:pathLst>
              <a:path h="783987" w="12651079">
                <a:moveTo>
                  <a:pt x="0" y="0"/>
                </a:moveTo>
                <a:lnTo>
                  <a:pt x="12651079" y="0"/>
                </a:lnTo>
                <a:lnTo>
                  <a:pt x="12651079" y="783987"/>
                </a:lnTo>
                <a:lnTo>
                  <a:pt x="0" y="783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9671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96057" y="2367273"/>
            <a:ext cx="3451566" cy="7652522"/>
          </a:xfrm>
          <a:custGeom>
            <a:avLst/>
            <a:gdLst/>
            <a:ahLst/>
            <a:cxnLst/>
            <a:rect r="r" b="b" t="t" l="l"/>
            <a:pathLst>
              <a:path h="7652522" w="3451566">
                <a:moveTo>
                  <a:pt x="0" y="0"/>
                </a:moveTo>
                <a:lnTo>
                  <a:pt x="3451565" y="0"/>
                </a:lnTo>
                <a:lnTo>
                  <a:pt x="3451565" y="7652522"/>
                </a:lnTo>
                <a:lnTo>
                  <a:pt x="0" y="7652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22" r="0" b="-18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2025" y="2399381"/>
            <a:ext cx="3509175" cy="7620414"/>
          </a:xfrm>
          <a:custGeom>
            <a:avLst/>
            <a:gdLst/>
            <a:ahLst/>
            <a:cxnLst/>
            <a:rect r="r" b="b" t="t" l="l"/>
            <a:pathLst>
              <a:path h="7620414" w="3509175">
                <a:moveTo>
                  <a:pt x="0" y="0"/>
                </a:moveTo>
                <a:lnTo>
                  <a:pt x="3509175" y="0"/>
                </a:lnTo>
                <a:lnTo>
                  <a:pt x="3509175" y="7620414"/>
                </a:lnTo>
                <a:lnTo>
                  <a:pt x="0" y="7620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3015" y="4260850"/>
            <a:ext cx="3118858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이적료를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많이받은 팀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(선수를 비싸게 판)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조회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84004" y="3545971"/>
            <a:ext cx="545353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GSO = ORDER BY GS BY $1 DESC;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84004" y="4730750"/>
            <a:ext cx="5453539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코드 수행하여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많이받은 팀 내림차순으로 조회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94153" y="6171488"/>
            <a:ext cx="4033242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AS모나코가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6억3천2백만 유로로 가장많은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금액을 받고 선수를 팔았음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658123" y="4141938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23015" y="3584071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8" y="0"/>
                </a:lnTo>
                <a:lnTo>
                  <a:pt x="3118858" y="3118858"/>
                </a:lnTo>
                <a:lnTo>
                  <a:pt x="0" y="3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96057" y="409390"/>
            <a:ext cx="12629897" cy="1699813"/>
          </a:xfrm>
          <a:custGeom>
            <a:avLst/>
            <a:gdLst/>
            <a:ahLst/>
            <a:cxnLst/>
            <a:rect r="r" b="b" t="t" l="l"/>
            <a:pathLst>
              <a:path h="1699813" w="12629897">
                <a:moveTo>
                  <a:pt x="0" y="0"/>
                </a:moveTo>
                <a:lnTo>
                  <a:pt x="12629896" y="0"/>
                </a:lnTo>
                <a:lnTo>
                  <a:pt x="12629896" y="1699813"/>
                </a:lnTo>
                <a:lnTo>
                  <a:pt x="0" y="169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61604" y="3231895"/>
            <a:ext cx="5182396" cy="5512310"/>
          </a:xfrm>
          <a:custGeom>
            <a:avLst/>
            <a:gdLst/>
            <a:ahLst/>
            <a:cxnLst/>
            <a:rect r="r" b="b" t="t" l="l"/>
            <a:pathLst>
              <a:path h="5512310" w="5182396">
                <a:moveTo>
                  <a:pt x="0" y="0"/>
                </a:moveTo>
                <a:lnTo>
                  <a:pt x="5182396" y="0"/>
                </a:lnTo>
                <a:lnTo>
                  <a:pt x="5182396" y="5512310"/>
                </a:lnTo>
                <a:lnTo>
                  <a:pt x="0" y="5512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3015" y="4260850"/>
            <a:ext cx="3118858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이적료를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많이낸 팀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(선수를 비싸게 산)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조회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3313" y="4260850"/>
            <a:ext cx="3888462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첼시 FC가 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10억유로 이상을 선수 영입에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투자하여 팀 전력 강화에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힘썼음을 확인할 수 있다.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658123" y="4141938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23015" y="3584071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8" y="0"/>
                </a:lnTo>
                <a:lnTo>
                  <a:pt x="3118858" y="3118858"/>
                </a:lnTo>
                <a:lnTo>
                  <a:pt x="0" y="3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9767" y="1028700"/>
            <a:ext cx="12954021" cy="1360429"/>
          </a:xfrm>
          <a:custGeom>
            <a:avLst/>
            <a:gdLst/>
            <a:ahLst/>
            <a:cxnLst/>
            <a:rect r="r" b="b" t="t" l="l"/>
            <a:pathLst>
              <a:path h="1360429" w="12954021">
                <a:moveTo>
                  <a:pt x="0" y="0"/>
                </a:moveTo>
                <a:lnTo>
                  <a:pt x="12954021" y="0"/>
                </a:lnTo>
                <a:lnTo>
                  <a:pt x="12954021" y="1360429"/>
                </a:lnTo>
                <a:lnTo>
                  <a:pt x="0" y="136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46195" y="3584071"/>
            <a:ext cx="1798253" cy="5294855"/>
          </a:xfrm>
          <a:custGeom>
            <a:avLst/>
            <a:gdLst/>
            <a:ahLst/>
            <a:cxnLst/>
            <a:rect r="r" b="b" t="t" l="l"/>
            <a:pathLst>
              <a:path h="5294855" w="1798253">
                <a:moveTo>
                  <a:pt x="0" y="0"/>
                </a:moveTo>
                <a:lnTo>
                  <a:pt x="1798253" y="0"/>
                </a:lnTo>
                <a:lnTo>
                  <a:pt x="1798253" y="5294856"/>
                </a:lnTo>
                <a:lnTo>
                  <a:pt x="0" y="5294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34490" y="3575906"/>
            <a:ext cx="4493525" cy="5303020"/>
          </a:xfrm>
          <a:custGeom>
            <a:avLst/>
            <a:gdLst/>
            <a:ahLst/>
            <a:cxnLst/>
            <a:rect r="r" b="b" t="t" l="l"/>
            <a:pathLst>
              <a:path h="5303020" w="4493525">
                <a:moveTo>
                  <a:pt x="0" y="0"/>
                </a:moveTo>
                <a:lnTo>
                  <a:pt x="4493525" y="0"/>
                </a:lnTo>
                <a:lnTo>
                  <a:pt x="4493525" y="5303021"/>
                </a:lnTo>
                <a:lnTo>
                  <a:pt x="0" y="5303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3015" y="4479925"/>
            <a:ext cx="311885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연도별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이적 횟수와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이적 금액의 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93987" y="4504299"/>
            <a:ext cx="3252669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연도별 이적 횟수와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이적 금액의 합을 통하여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2017년 이적 횟수대비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대형이적(축구스타)의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이적이 있었음을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예상 할수 있다.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2051434" y="4744365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917781" y="6634117"/>
            <a:ext cx="4113110" cy="2903329"/>
            <a:chOff x="0" y="0"/>
            <a:chExt cx="1500474" cy="1059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67576" y="3367913"/>
            <a:ext cx="4113110" cy="2903329"/>
            <a:chOff x="0" y="0"/>
            <a:chExt cx="1500474" cy="1059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12333" y="6489061"/>
            <a:ext cx="4113110" cy="2903329"/>
            <a:chOff x="0" y="0"/>
            <a:chExt cx="1500474" cy="10591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11901" y="4476450"/>
            <a:ext cx="2924869" cy="292486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24456" t="0" r="-2445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106453" y="4331394"/>
            <a:ext cx="2924869" cy="292486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661697" y="1129298"/>
            <a:ext cx="2924869" cy="2924869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31140" t="0" r="-3114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AutoShape 18" id="18"/>
          <p:cNvSpPr/>
          <p:nvPr/>
        </p:nvSpPr>
        <p:spPr>
          <a:xfrm flipV="true">
            <a:off x="5047508" y="3792158"/>
            <a:ext cx="1313345" cy="1279669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1792999" y="3405860"/>
            <a:ext cx="1296616" cy="1296616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0" id="20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21" id="21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22" id="22"/>
          <p:cNvSpPr txBox="true"/>
          <p:nvPr/>
        </p:nvSpPr>
        <p:spPr>
          <a:xfrm rot="0">
            <a:off x="917781" y="7382269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ea typeface="Montserrat Ultra-Bold"/>
              </a:rPr>
              <a:t>최대 이적료 갱신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243598"/>
            <a:ext cx="3408070" cy="149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1"/>
              </a:lnSpc>
            </a:pPr>
            <a:r>
              <a:rPr lang="en-US" sz="5879" spc="-346">
                <a:solidFill>
                  <a:srgbClr val="263F6B"/>
                </a:solidFill>
                <a:latin typeface="Montserrat Ultra-Bold Italics"/>
              </a:rPr>
              <a:t>KEY </a:t>
            </a:r>
          </a:p>
          <a:p>
            <a:pPr>
              <a:lnSpc>
                <a:spcPts val="5761"/>
              </a:lnSpc>
            </a:pPr>
            <a:r>
              <a:rPr lang="en-US" sz="5879" spc="-346">
                <a:solidFill>
                  <a:srgbClr val="263F6B"/>
                </a:solidFill>
                <a:latin typeface="Montserrat Bold Italics"/>
              </a:rPr>
              <a:t>POINT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998219"/>
            <a:ext cx="411311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최대 이적료 갱신을 하고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가장 높은 몸 값의 선수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56657" y="4035118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ea typeface="Montserrat Ultra-Bold"/>
              </a:rPr>
              <a:t>최대 누적 판매금액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67576" y="4651068"/>
            <a:ext cx="411311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선수를 판매함에 있어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가장 큰 금액을 벌었다고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볼 수 있다.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56873" y="7135157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ea typeface="Montserrat Ultra-Bold"/>
              </a:rPr>
              <a:t>최대 누적 구매금액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67793" y="7751107"/>
            <a:ext cx="411311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가장 많은 금액을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선수 보강에 사용하였다.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7527747" y="-1825476"/>
            <a:ext cx="16230600" cy="16230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002557" y="1028700"/>
            <a:ext cx="12008422" cy="1200837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486" t="0" r="-748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476242" y="885242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370007"/>
            <a:ext cx="5943253" cy="267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31"/>
              </a:lnSpc>
            </a:pPr>
            <a:r>
              <a:rPr lang="en-US" sz="10542" spc="-622">
                <a:solidFill>
                  <a:srgbClr val="263F6B"/>
                </a:solidFill>
                <a:latin typeface="Montserrat Ultra-Bold Italics"/>
              </a:rPr>
              <a:t>FUTURE PLANS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8318" y="5937399"/>
            <a:ext cx="6123635" cy="1866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4"/>
              </a:lnSpc>
            </a:pPr>
            <a:r>
              <a:rPr lang="en-US" sz="3499" spc="69">
                <a:solidFill>
                  <a:srgbClr val="212423"/>
                </a:solidFill>
                <a:ea typeface="Montserrat Bold"/>
              </a:rPr>
              <a:t>대한민국 선수들의 이름이</a:t>
            </a:r>
          </a:p>
          <a:p>
            <a:pPr algn="ctr">
              <a:lnSpc>
                <a:spcPts val="7874"/>
              </a:lnSpc>
            </a:pPr>
            <a:r>
              <a:rPr lang="en-US" sz="3499" spc="69">
                <a:solidFill>
                  <a:srgbClr val="212423"/>
                </a:solidFill>
                <a:latin typeface="Montserrat Bold"/>
              </a:rPr>
              <a:t>RANK되길 기원합니다.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9461" y="957841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984369" y="0"/>
            <a:ext cx="9303631" cy="11124035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6"/>
              <a:stretch>
                <a:fillRect l="0" t="-2306" r="0" b="-230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926758"/>
            <a:ext cx="7727311" cy="39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6305562" y="-995510"/>
            <a:ext cx="12278020" cy="12278020"/>
          </a:xfrm>
          <a:custGeom>
            <a:avLst/>
            <a:gdLst/>
            <a:ahLst/>
            <a:cxnLst/>
            <a:rect r="r" b="b" t="t" l="l"/>
            <a:pathLst>
              <a:path h="12278020" w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984369" y="-837035"/>
            <a:ext cx="9303631" cy="11124035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24379" r="0" b="-2437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00150"/>
            <a:ext cx="5935366" cy="20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7693" y="4285366"/>
            <a:ext cx="6123635" cy="414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DATA SET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HADOOP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TOP 100 PLAYER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OVER THE €100M PLAYER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TRANSFER FEE &amp; TEAM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TRANSFER FEE &amp; YEAR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714514" y="465780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655422" y="1654922"/>
            <a:ext cx="6977156" cy="6977156"/>
          </a:xfrm>
          <a:custGeom>
            <a:avLst/>
            <a:gdLst/>
            <a:ahLst/>
            <a:cxnLst/>
            <a:rect r="r" b="b" t="t" l="l"/>
            <a:pathLst>
              <a:path h="6977156" w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07239">
            <a:off x="10339641" y="7796868"/>
            <a:ext cx="1675183" cy="831310"/>
          </a:xfrm>
          <a:custGeom>
            <a:avLst/>
            <a:gdLst/>
            <a:ahLst/>
            <a:cxnLst/>
            <a:rect r="r" b="b" t="t" l="l"/>
            <a:pathLst>
              <a:path h="831310" w="1675183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1707239">
            <a:off x="5556439" y="2003784"/>
            <a:ext cx="1675183" cy="831310"/>
          </a:xfrm>
          <a:custGeom>
            <a:avLst/>
            <a:gdLst/>
            <a:ahLst/>
            <a:cxnLst/>
            <a:rect r="r" b="b" t="t" l="l"/>
            <a:pathLst>
              <a:path h="831310" w="1675183">
                <a:moveTo>
                  <a:pt x="1675183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3" y="0"/>
                </a:lnTo>
                <a:lnTo>
                  <a:pt x="1675183" y="8313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76317" y="3318060"/>
            <a:ext cx="5935366" cy="366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6"/>
              </a:lnSpc>
            </a:pPr>
            <a:r>
              <a:rPr lang="en-US" sz="8236" spc="-485">
                <a:solidFill>
                  <a:srgbClr val="FFFFFF"/>
                </a:solidFill>
                <a:ea typeface="Montserrat Italics"/>
              </a:rPr>
              <a:t>이적료 높은 </a:t>
            </a:r>
          </a:p>
          <a:p>
            <a:pPr algn="ctr">
              <a:lnSpc>
                <a:spcPts val="9636"/>
              </a:lnSpc>
            </a:pPr>
            <a:r>
              <a:rPr lang="en-US" sz="8236" spc="-485">
                <a:solidFill>
                  <a:srgbClr val="FFFFFF"/>
                </a:solidFill>
                <a:ea typeface="Montserrat Italics"/>
              </a:rPr>
              <a:t>축구 선수</a:t>
            </a:r>
          </a:p>
          <a:p>
            <a:pPr algn="ctr">
              <a:lnSpc>
                <a:spcPts val="9636"/>
              </a:lnSpc>
            </a:pPr>
            <a:r>
              <a:rPr lang="en-US" sz="8236" spc="-485">
                <a:solidFill>
                  <a:srgbClr val="FFFFFF"/>
                </a:solidFill>
                <a:latin typeface="Montserrat Italics"/>
              </a:rPr>
              <a:t>TOP 100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236" y="-102122"/>
            <a:ext cx="583965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anum Myeongjo Bold Bold"/>
              </a:rPr>
              <a:t>DATA 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23458" y="1616822"/>
            <a:ext cx="3824986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4999" spc="99">
                <a:solidFill>
                  <a:srgbClr val="FFFFFF"/>
                </a:solidFill>
                <a:ea typeface="Montserrat Ultra-Bold"/>
              </a:rPr>
              <a:t>관심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-1899015">
            <a:off x="4817831" y="6517315"/>
            <a:ext cx="1675183" cy="831310"/>
          </a:xfrm>
          <a:custGeom>
            <a:avLst/>
            <a:gdLst/>
            <a:ahLst/>
            <a:cxnLst/>
            <a:rect r="r" b="b" t="t" l="l"/>
            <a:pathLst>
              <a:path h="831310" w="1675183">
                <a:moveTo>
                  <a:pt x="1675183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3" y="0"/>
                </a:lnTo>
                <a:lnTo>
                  <a:pt x="1675183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11807" y="7871211"/>
            <a:ext cx="3824986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4999" spc="99">
                <a:solidFill>
                  <a:srgbClr val="FFFFFF"/>
                </a:solidFill>
                <a:ea typeface="Montserrat Ultra-Bold"/>
              </a:rPr>
              <a:t>흥미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22031" y="8174423"/>
            <a:ext cx="3824986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4999" spc="99">
                <a:solidFill>
                  <a:srgbClr val="FFFFFF"/>
                </a:solidFill>
                <a:ea typeface="Montserrat Ultra-Bold"/>
              </a:rPr>
              <a:t>취미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51237" y="281100"/>
            <a:ext cx="338509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59" u="sng">
                <a:solidFill>
                  <a:srgbClr val="FFFFFF"/>
                </a:solidFill>
                <a:latin typeface="Montserrat"/>
                <a:hlinkClick r:id="rId6" tooltip="https://www.kaggle.com/datasets/hammadjavaid/100-most-expensive-footballers-of-all-time"/>
              </a:rPr>
              <a:t>DATA SET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603853" y="1003594"/>
            <a:ext cx="11000137" cy="1395788"/>
          </a:xfrm>
          <a:custGeom>
            <a:avLst/>
            <a:gdLst/>
            <a:ahLst/>
            <a:cxnLst/>
            <a:rect r="r" b="b" t="t" l="l"/>
            <a:pathLst>
              <a:path h="1395788" w="11000137">
                <a:moveTo>
                  <a:pt x="0" y="0"/>
                </a:moveTo>
                <a:lnTo>
                  <a:pt x="11000137" y="0"/>
                </a:lnTo>
                <a:lnTo>
                  <a:pt x="11000137" y="1395787"/>
                </a:lnTo>
                <a:lnTo>
                  <a:pt x="0" y="1395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1571" y="125889"/>
            <a:ext cx="3118858" cy="3118858"/>
            <a:chOff x="0" y="0"/>
            <a:chExt cx="4158477" cy="41584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8477" cy="4158477"/>
            </a:xfrm>
            <a:custGeom>
              <a:avLst/>
              <a:gdLst/>
              <a:ahLst/>
              <a:cxnLst/>
              <a:rect r="r" b="b" t="t" l="l"/>
              <a:pathLst>
                <a:path h="4158477" w="4158477">
                  <a:moveTo>
                    <a:pt x="0" y="0"/>
                  </a:moveTo>
                  <a:lnTo>
                    <a:pt x="4158477" y="0"/>
                  </a:lnTo>
                  <a:lnTo>
                    <a:pt x="4158477" y="4158477"/>
                  </a:lnTo>
                  <a:lnTo>
                    <a:pt x="0" y="4158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165648"/>
              <a:ext cx="4158477" cy="1706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ea typeface="Montserrat"/>
                </a:rPr>
                <a:t>저장한 데이터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Montserrat"/>
                </a:rPr>
                <a:t>HortonWorks로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49">
                  <a:solidFill>
                    <a:srgbClr val="FFFFFF"/>
                  </a:solidFill>
                  <a:ea typeface="Montserrat"/>
                </a:rPr>
                <a:t>전송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51571" y="3584071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7" y="0"/>
                </a:lnTo>
                <a:lnTo>
                  <a:pt x="3118857" y="3118858"/>
                </a:lnTo>
                <a:lnTo>
                  <a:pt x="0" y="3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1571" y="4699000"/>
            <a:ext cx="3118858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데이터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전송상태 확인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51571" y="7045829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7" y="0"/>
                </a:lnTo>
                <a:lnTo>
                  <a:pt x="3118857" y="3118858"/>
                </a:lnTo>
                <a:lnTo>
                  <a:pt x="0" y="3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571" y="7969250"/>
            <a:ext cx="311885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HADOOP으로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데이터 전송하고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상태확인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603853" y="4250127"/>
            <a:ext cx="11000137" cy="1786745"/>
          </a:xfrm>
          <a:custGeom>
            <a:avLst/>
            <a:gdLst/>
            <a:ahLst/>
            <a:cxnLst/>
            <a:rect r="r" b="b" t="t" l="l"/>
            <a:pathLst>
              <a:path h="1786745" w="11000137">
                <a:moveTo>
                  <a:pt x="0" y="0"/>
                </a:moveTo>
                <a:lnTo>
                  <a:pt x="11000137" y="0"/>
                </a:lnTo>
                <a:lnTo>
                  <a:pt x="11000137" y="1786746"/>
                </a:lnTo>
                <a:lnTo>
                  <a:pt x="0" y="1786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03853" y="7026779"/>
            <a:ext cx="11000137" cy="5626993"/>
          </a:xfrm>
          <a:custGeom>
            <a:avLst/>
            <a:gdLst/>
            <a:ahLst/>
            <a:cxnLst/>
            <a:rect r="r" b="b" t="t" l="l"/>
            <a:pathLst>
              <a:path h="5626993" w="11000137">
                <a:moveTo>
                  <a:pt x="0" y="0"/>
                </a:moveTo>
                <a:lnTo>
                  <a:pt x="11000137" y="0"/>
                </a:lnTo>
                <a:lnTo>
                  <a:pt x="11000137" y="5626993"/>
                </a:lnTo>
                <a:lnTo>
                  <a:pt x="0" y="5626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3118858" cy="3118858"/>
            <a:chOff x="0" y="0"/>
            <a:chExt cx="4158477" cy="41584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8477" cy="4158477"/>
            </a:xfrm>
            <a:custGeom>
              <a:avLst/>
              <a:gdLst/>
              <a:ahLst/>
              <a:cxnLst/>
              <a:rect r="r" b="b" t="t" l="l"/>
              <a:pathLst>
                <a:path h="4158477" w="4158477">
                  <a:moveTo>
                    <a:pt x="0" y="0"/>
                  </a:moveTo>
                  <a:lnTo>
                    <a:pt x="4158477" y="0"/>
                  </a:lnTo>
                  <a:lnTo>
                    <a:pt x="4158477" y="4158477"/>
                  </a:lnTo>
                  <a:lnTo>
                    <a:pt x="0" y="4158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499272"/>
              <a:ext cx="4158477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ea typeface="Montserrat"/>
                </a:rPr>
                <a:t>변수 A에 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49">
                  <a:solidFill>
                    <a:srgbClr val="FFFFFF"/>
                  </a:solidFill>
                  <a:ea typeface="Montserrat"/>
                </a:rPr>
                <a:t>데이터 타입 입력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028579"/>
            <a:ext cx="3118858" cy="3118858"/>
            <a:chOff x="0" y="0"/>
            <a:chExt cx="4158477" cy="41584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58477" cy="4158477"/>
            </a:xfrm>
            <a:custGeom>
              <a:avLst/>
              <a:gdLst/>
              <a:ahLst/>
              <a:cxnLst/>
              <a:rect r="r" b="b" t="t" l="l"/>
              <a:pathLst>
                <a:path h="4158477" w="4158477">
                  <a:moveTo>
                    <a:pt x="0" y="0"/>
                  </a:moveTo>
                  <a:lnTo>
                    <a:pt x="4158477" y="0"/>
                  </a:lnTo>
                  <a:lnTo>
                    <a:pt x="4158477" y="4158477"/>
                  </a:lnTo>
                  <a:lnTo>
                    <a:pt x="0" y="4158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165648"/>
              <a:ext cx="4158477" cy="1706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ea typeface="Montserrat"/>
                </a:rPr>
                <a:t>출력시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spc="49">
                  <a:solidFill>
                    <a:srgbClr val="FFFFFF"/>
                  </a:solidFill>
                  <a:latin typeface="Montserrat"/>
                </a:rPr>
                <a:t>(,,,,,,) 출력되는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49">
                  <a:solidFill>
                    <a:srgbClr val="FFFFFF"/>
                  </a:solidFill>
                  <a:ea typeface="Montserrat"/>
                </a:rPr>
                <a:t>현상 발생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665646" y="1741718"/>
            <a:ext cx="11687788" cy="1554533"/>
          </a:xfrm>
          <a:custGeom>
            <a:avLst/>
            <a:gdLst/>
            <a:ahLst/>
            <a:cxnLst/>
            <a:rect r="r" b="b" t="t" l="l"/>
            <a:pathLst>
              <a:path h="1554533" w="11687788">
                <a:moveTo>
                  <a:pt x="0" y="0"/>
                </a:moveTo>
                <a:lnTo>
                  <a:pt x="11687789" y="0"/>
                </a:lnTo>
                <a:lnTo>
                  <a:pt x="11687789" y="1554534"/>
                </a:lnTo>
                <a:lnTo>
                  <a:pt x="0" y="1554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65646" y="4478759"/>
            <a:ext cx="11687788" cy="5517139"/>
          </a:xfrm>
          <a:custGeom>
            <a:avLst/>
            <a:gdLst/>
            <a:ahLst/>
            <a:cxnLst/>
            <a:rect r="r" b="b" t="t" l="l"/>
            <a:pathLst>
              <a:path h="5517139" w="11687788">
                <a:moveTo>
                  <a:pt x="0" y="0"/>
                </a:moveTo>
                <a:lnTo>
                  <a:pt x="11687789" y="0"/>
                </a:lnTo>
                <a:lnTo>
                  <a:pt x="11687789" y="5517139"/>
                </a:lnTo>
                <a:lnTo>
                  <a:pt x="0" y="5517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8" y="0"/>
                </a:lnTo>
                <a:lnTo>
                  <a:pt x="3118858" y="3118858"/>
                </a:lnTo>
                <a:lnTo>
                  <a:pt x="0" y="3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028579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8" y="0"/>
                </a:lnTo>
                <a:lnTo>
                  <a:pt x="3118858" y="3118858"/>
                </a:lnTo>
                <a:lnTo>
                  <a:pt x="0" y="3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924433"/>
            <a:ext cx="311885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수정 후 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(,,,,,,,) 출력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오류 해결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665646" y="1664908"/>
            <a:ext cx="11687788" cy="1846442"/>
          </a:xfrm>
          <a:custGeom>
            <a:avLst/>
            <a:gdLst/>
            <a:ahLst/>
            <a:cxnLst/>
            <a:rect r="r" b="b" t="t" l="l"/>
            <a:pathLst>
              <a:path h="1846442" w="11687788">
                <a:moveTo>
                  <a:pt x="0" y="0"/>
                </a:moveTo>
                <a:lnTo>
                  <a:pt x="11687789" y="0"/>
                </a:lnTo>
                <a:lnTo>
                  <a:pt x="11687789" y="1846442"/>
                </a:lnTo>
                <a:lnTo>
                  <a:pt x="0" y="1846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65646" y="4147558"/>
            <a:ext cx="11687788" cy="5868654"/>
          </a:xfrm>
          <a:custGeom>
            <a:avLst/>
            <a:gdLst/>
            <a:ahLst/>
            <a:cxnLst/>
            <a:rect r="r" b="b" t="t" l="l"/>
            <a:pathLst>
              <a:path h="5868654" w="11687788">
                <a:moveTo>
                  <a:pt x="0" y="0"/>
                </a:moveTo>
                <a:lnTo>
                  <a:pt x="11687789" y="0"/>
                </a:lnTo>
                <a:lnTo>
                  <a:pt x="11687789" y="5868654"/>
                </a:lnTo>
                <a:lnTo>
                  <a:pt x="0" y="5868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5984" r="0" b="-5891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143629"/>
            <a:ext cx="3118858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변수 A 설정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코드 수정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9713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8" y="0"/>
                </a:lnTo>
                <a:lnTo>
                  <a:pt x="3118858" y="3118857"/>
                </a:lnTo>
                <a:lnTo>
                  <a:pt x="0" y="3118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028579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8" y="0"/>
                </a:lnTo>
                <a:lnTo>
                  <a:pt x="3118858" y="3118858"/>
                </a:lnTo>
                <a:lnTo>
                  <a:pt x="0" y="3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98195" y="1435100"/>
            <a:ext cx="10022692" cy="820442"/>
          </a:xfrm>
          <a:custGeom>
            <a:avLst/>
            <a:gdLst/>
            <a:ahLst/>
            <a:cxnLst/>
            <a:rect r="r" b="b" t="t" l="l"/>
            <a:pathLst>
              <a:path h="820442" w="10022692">
                <a:moveTo>
                  <a:pt x="0" y="0"/>
                </a:moveTo>
                <a:lnTo>
                  <a:pt x="10022691" y="0"/>
                </a:lnTo>
                <a:lnTo>
                  <a:pt x="10022691" y="820442"/>
                </a:lnTo>
                <a:lnTo>
                  <a:pt x="0" y="820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98195" y="4053165"/>
            <a:ext cx="10022692" cy="5882801"/>
          </a:xfrm>
          <a:custGeom>
            <a:avLst/>
            <a:gdLst/>
            <a:ahLst/>
            <a:cxnLst/>
            <a:rect r="r" b="b" t="t" l="l"/>
            <a:pathLst>
              <a:path h="5882801" w="10022692">
                <a:moveTo>
                  <a:pt x="0" y="0"/>
                </a:moveTo>
                <a:lnTo>
                  <a:pt x="10022691" y="0"/>
                </a:lnTo>
                <a:lnTo>
                  <a:pt x="10022691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8265" r="0" b="-11826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362583"/>
            <a:ext cx="311885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04642"/>
            <a:ext cx="3118858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선수 이름과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총 이적료만 출력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51571" y="1028700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7" y="0"/>
                </a:lnTo>
                <a:lnTo>
                  <a:pt x="3118857" y="3118858"/>
                </a:lnTo>
                <a:lnTo>
                  <a:pt x="0" y="3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3853" y="2249407"/>
            <a:ext cx="10804726" cy="709784"/>
          </a:xfrm>
          <a:custGeom>
            <a:avLst/>
            <a:gdLst/>
            <a:ahLst/>
            <a:cxnLst/>
            <a:rect r="r" b="b" t="t" l="l"/>
            <a:pathLst>
              <a:path h="709784" w="10804726">
                <a:moveTo>
                  <a:pt x="0" y="0"/>
                </a:moveTo>
                <a:lnTo>
                  <a:pt x="10804727" y="0"/>
                </a:lnTo>
                <a:lnTo>
                  <a:pt x="10804727" y="709784"/>
                </a:lnTo>
                <a:lnTo>
                  <a:pt x="0" y="709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33" t="0" r="-223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24024" y="4147558"/>
            <a:ext cx="9364385" cy="1124942"/>
          </a:xfrm>
          <a:custGeom>
            <a:avLst/>
            <a:gdLst/>
            <a:ahLst/>
            <a:cxnLst/>
            <a:rect r="r" b="b" t="t" l="l"/>
            <a:pathLst>
              <a:path h="1124942" w="9364385">
                <a:moveTo>
                  <a:pt x="0" y="0"/>
                </a:moveTo>
                <a:lnTo>
                  <a:pt x="9364385" y="0"/>
                </a:lnTo>
                <a:lnTo>
                  <a:pt x="9364385" y="1124942"/>
                </a:lnTo>
                <a:lnTo>
                  <a:pt x="0" y="1124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1571" y="5714945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7" y="0"/>
                </a:lnTo>
                <a:lnTo>
                  <a:pt x="3118857" y="3118858"/>
                </a:lnTo>
                <a:lnTo>
                  <a:pt x="0" y="3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03853" y="5567997"/>
            <a:ext cx="10804726" cy="3690303"/>
          </a:xfrm>
          <a:custGeom>
            <a:avLst/>
            <a:gdLst/>
            <a:ahLst/>
            <a:cxnLst/>
            <a:rect r="r" b="b" t="t" l="l"/>
            <a:pathLst>
              <a:path h="3690303" w="10804726">
                <a:moveTo>
                  <a:pt x="0" y="0"/>
                </a:moveTo>
                <a:lnTo>
                  <a:pt x="10804727" y="0"/>
                </a:lnTo>
                <a:lnTo>
                  <a:pt x="10804727" y="3690303"/>
                </a:lnTo>
                <a:lnTo>
                  <a:pt x="0" y="3690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193" r="-23749" b="-6723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1571" y="1502574"/>
            <a:ext cx="3118858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선수이름,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총 이적료,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탈퇴한팀,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이적한팀으로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조회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571" y="6601274"/>
            <a:ext cx="311885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FFFFFF"/>
                </a:solidFill>
                <a:ea typeface="Montserrat"/>
              </a:rPr>
              <a:t>이전 소속팀 </a:t>
            </a:r>
          </a:p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FFFFFF"/>
                </a:solidFill>
                <a:ea typeface="Montserrat"/>
              </a:rPr>
              <a:t>기준으로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50">
                <a:solidFill>
                  <a:srgbClr val="FFFFFF"/>
                </a:solidFill>
                <a:ea typeface="Montserrat"/>
              </a:rPr>
              <a:t>그룹핑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916" y="3584071"/>
            <a:ext cx="3118858" cy="3118858"/>
          </a:xfrm>
          <a:custGeom>
            <a:avLst/>
            <a:gdLst/>
            <a:ahLst/>
            <a:cxnLst/>
            <a:rect r="r" b="b" t="t" l="l"/>
            <a:pathLst>
              <a:path h="3118858" w="3118858">
                <a:moveTo>
                  <a:pt x="0" y="0"/>
                </a:moveTo>
                <a:lnTo>
                  <a:pt x="3118858" y="0"/>
                </a:lnTo>
                <a:lnTo>
                  <a:pt x="3118858" y="3118858"/>
                </a:lnTo>
                <a:lnTo>
                  <a:pt x="0" y="311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41504" y="467418"/>
            <a:ext cx="12624079" cy="561282"/>
          </a:xfrm>
          <a:custGeom>
            <a:avLst/>
            <a:gdLst/>
            <a:ahLst/>
            <a:cxnLst/>
            <a:rect r="r" b="b" t="t" l="l"/>
            <a:pathLst>
              <a:path h="561282" w="12624079">
                <a:moveTo>
                  <a:pt x="0" y="0"/>
                </a:moveTo>
                <a:lnTo>
                  <a:pt x="12624079" y="0"/>
                </a:lnTo>
                <a:lnTo>
                  <a:pt x="12624079" y="561282"/>
                </a:lnTo>
                <a:lnTo>
                  <a:pt x="0" y="561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20747" y="1453535"/>
            <a:ext cx="11265593" cy="8608406"/>
          </a:xfrm>
          <a:custGeom>
            <a:avLst/>
            <a:gdLst/>
            <a:ahLst/>
            <a:cxnLst/>
            <a:rect r="r" b="b" t="t" l="l"/>
            <a:pathLst>
              <a:path h="8608406" w="11265593">
                <a:moveTo>
                  <a:pt x="0" y="0"/>
                </a:moveTo>
                <a:lnTo>
                  <a:pt x="11265593" y="0"/>
                </a:lnTo>
                <a:lnTo>
                  <a:pt x="11265593" y="8608406"/>
                </a:lnTo>
                <a:lnTo>
                  <a:pt x="0" y="8608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1916" y="4479925"/>
            <a:ext cx="311885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이적료가</a:t>
            </a:r>
          </a:p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1억유로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ea typeface="Montserrat"/>
              </a:rPr>
              <a:t>이상인 선수 조회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DAFpngJjFDA</dc:identifier>
  <dcterms:modified xsi:type="dcterms:W3CDTF">2011-08-01T06:04:30Z</dcterms:modified>
  <cp:revision>1</cp:revision>
  <dc:title>TOP 100 EXPENCIVE FOOTBALL PLAYER</dc:title>
</cp:coreProperties>
</file>